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58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84" r:id="rId23"/>
    <p:sldId id="279" r:id="rId24"/>
    <p:sldId id="280" r:id="rId25"/>
    <p:sldId id="281" r:id="rId26"/>
    <p:sldId id="282" r:id="rId27"/>
    <p:sldId id="283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4E5C0-968F-4617-A77B-4035677C3A43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05DE-E372-4DEF-8D18-7EAA81B0B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351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4E5C0-968F-4617-A77B-4035677C3A43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05DE-E372-4DEF-8D18-7EAA81B0B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876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4E5C0-968F-4617-A77B-4035677C3A43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05DE-E372-4DEF-8D18-7EAA81B0B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057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4E5C0-968F-4617-A77B-4035677C3A43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05DE-E372-4DEF-8D18-7EAA81B0B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21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4E5C0-968F-4617-A77B-4035677C3A43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05DE-E372-4DEF-8D18-7EAA81B0B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86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4E5C0-968F-4617-A77B-4035677C3A43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05DE-E372-4DEF-8D18-7EAA81B0B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861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4E5C0-968F-4617-A77B-4035677C3A43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05DE-E372-4DEF-8D18-7EAA81B0B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579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4E5C0-968F-4617-A77B-4035677C3A43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05DE-E372-4DEF-8D18-7EAA81B0B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470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4E5C0-968F-4617-A77B-4035677C3A43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05DE-E372-4DEF-8D18-7EAA81B0B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91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4E5C0-968F-4617-A77B-4035677C3A43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05DE-E372-4DEF-8D18-7EAA81B0B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233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4E5C0-968F-4617-A77B-4035677C3A43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05DE-E372-4DEF-8D18-7EAA81B0B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20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4E5C0-968F-4617-A77B-4035677C3A43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105DE-E372-4DEF-8D18-7EAA81B0B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221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ata.gov/" TargetMode="External"/><Relationship Id="rId3" Type="http://schemas.openxmlformats.org/officeDocument/2006/relationships/hyperlink" Target="https://edg.epa.gov/metadata/catalog/search/resource/details.page?uuid=%7B251AFDD9-23A7-4068-9B27-A3048A7E6012%7D" TargetMode="External"/><Relationship Id="rId7" Type="http://schemas.openxmlformats.org/officeDocument/2006/relationships/hyperlink" Target="https://arctic-nga.opendata.arcgis.com/datasets/arctic-sea-routes" TargetMode="External"/><Relationship Id="rId2" Type="http://schemas.openxmlformats.org/officeDocument/2006/relationships/hyperlink" Target="https://edg.epa.gov/metadata/catalog/main/home.p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ctic-nga.opendata.arcgis.com/" TargetMode="External"/><Relationship Id="rId5" Type="http://schemas.openxmlformats.org/officeDocument/2006/relationships/hyperlink" Target="http://geohub-natureserve.opendata.arcgis.com/datasets/richness-of-imperiled-species-in-the-united-states" TargetMode="External"/><Relationship Id="rId4" Type="http://schemas.openxmlformats.org/officeDocument/2006/relationships/hyperlink" Target="http://geohub-natureserve.opendata.arcgis.com/" TargetMode="External"/><Relationship Id="rId9" Type="http://schemas.openxmlformats.org/officeDocument/2006/relationships/hyperlink" Target="https://catalog.data.gov/dataset/virginia-atlantic-coast-recreational-use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beecheck.org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fairfaxcounty.gov/maps/open-geospatial-data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ArcGIS </a:t>
            </a:r>
            <a:r>
              <a:rPr lang="en-US" dirty="0" err="1" smtClean="0"/>
              <a:t>CrashCourse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Mason Mappers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294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it looks like in ArcMap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data Button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Catalog</a:t>
            </a:r>
          </a:p>
          <a:p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654968"/>
            <a:ext cx="1514476" cy="1262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276600"/>
            <a:ext cx="2142263" cy="3286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76762"/>
            <a:ext cx="2428875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589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it looks like in ArcMap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Data </a:t>
            </a:r>
            <a:endParaRPr lang="en-US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752600"/>
            <a:ext cx="4705350" cy="319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163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Ugliness in ArcMap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	DON’T WORRY, IT WILL BE ALRIGHT!!!</a:t>
            </a:r>
          </a:p>
          <a:p>
            <a:endParaRPr lang="en-US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8077200" cy="43414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490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Attribute Tables </a:t>
            </a:r>
            <a:r>
              <a:rPr lang="en-US" dirty="0"/>
              <a:t>A</a:t>
            </a:r>
            <a:r>
              <a:rPr lang="en-US" dirty="0" smtClean="0"/>
              <a:t>re Friends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Attribute Table 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752600"/>
            <a:ext cx="4210050" cy="4562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1447800" y="2514600"/>
            <a:ext cx="2971800" cy="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3400" y="2329934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928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Attribute Tables Are Friends</a:t>
            </a:r>
            <a:endParaRPr lang="en-US" dirty="0"/>
          </a:p>
        </p:txBody>
      </p:sp>
      <p:pic>
        <p:nvPicPr>
          <p:cNvPr id="1126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502802"/>
            <a:ext cx="4789670" cy="4525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1981200" y="5979459"/>
            <a:ext cx="10668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66800" y="5656293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of Table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133600" y="1676400"/>
            <a:ext cx="9906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43000" y="149173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Options</a:t>
            </a:r>
            <a:endParaRPr lang="en-US" dirty="0"/>
          </a:p>
        </p:txBody>
      </p:sp>
      <p:sp>
        <p:nvSpPr>
          <p:cNvPr id="13" name="Left Brace 12"/>
          <p:cNvSpPr/>
          <p:nvPr/>
        </p:nvSpPr>
        <p:spPr>
          <a:xfrm>
            <a:off x="2628900" y="2209800"/>
            <a:ext cx="266700" cy="3446493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036544" y="360988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Good </a:t>
            </a:r>
            <a:r>
              <a:rPr lang="en-US" dirty="0"/>
              <a:t>S</a:t>
            </a:r>
            <a:r>
              <a:rPr lang="en-US" dirty="0" smtClean="0"/>
              <a:t>tuff (Your Data)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068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Attribute Tables Are Friends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By Attributes</a:t>
            </a:r>
          </a:p>
          <a:p>
            <a:pPr lvl="1"/>
            <a:r>
              <a:rPr lang="en-US" dirty="0" smtClean="0"/>
              <a:t>Using a </a:t>
            </a:r>
            <a:r>
              <a:rPr lang="en-US" b="1" u="sng" dirty="0" smtClean="0"/>
              <a:t>Query</a:t>
            </a:r>
            <a:r>
              <a:rPr lang="en-US" dirty="0" smtClean="0"/>
              <a:t> to find the </a:t>
            </a:r>
            <a:br>
              <a:rPr lang="en-US" dirty="0" smtClean="0"/>
            </a:br>
            <a:r>
              <a:rPr lang="en-US" dirty="0" smtClean="0"/>
              <a:t>data we’re going to use</a:t>
            </a:r>
          </a:p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00200"/>
            <a:ext cx="2581275" cy="4705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610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Attribute Tables Are Friends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it to affect it!</a:t>
            </a:r>
          </a:p>
          <a:p>
            <a:pPr lvl="1"/>
            <a:r>
              <a:rPr lang="en-US" dirty="0" smtClean="0"/>
              <a:t>Use “Get Unique Values”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32965"/>
            <a:ext cx="3552825" cy="4781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387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Attribute Tables Are Friends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1761565"/>
            <a:ext cx="3657600" cy="45249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282" y="1761565"/>
            <a:ext cx="3810000" cy="4533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47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it looks like in ArcMap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Blue are Selection</a:t>
            </a:r>
            <a:br>
              <a:rPr lang="en-US" dirty="0" smtClean="0"/>
            </a:br>
            <a:r>
              <a:rPr lang="en-US" dirty="0" smtClean="0"/>
              <a:t>Features</a:t>
            </a:r>
          </a:p>
          <a:p>
            <a:endParaRPr lang="en-US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752600"/>
            <a:ext cx="5050691" cy="370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420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We’re done, have a nice day…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2716025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FF0000"/>
                </a:solidFill>
              </a:rPr>
              <a:t>NOPE! </a:t>
            </a:r>
          </a:p>
          <a:p>
            <a:pPr algn="ctr"/>
            <a:r>
              <a:rPr lang="en-US" u="sng" dirty="0" smtClean="0">
                <a:solidFill>
                  <a:srgbClr val="FF0000"/>
                </a:solidFill>
              </a:rPr>
              <a:t>Complete the mission!</a:t>
            </a:r>
            <a:endParaRPr lang="en-US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17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Easy Steps To Follow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Planning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Get Your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Navigate Your Interface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Data Control/Visualization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Context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278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it looks like in ArcMap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the Selection</a:t>
            </a:r>
            <a:br>
              <a:rPr lang="en-US" dirty="0" smtClean="0"/>
            </a:br>
            <a:r>
              <a:rPr lang="en-US" dirty="0" smtClean="0"/>
              <a:t>A Layer</a:t>
            </a:r>
          </a:p>
          <a:p>
            <a:pPr lvl="1"/>
            <a:r>
              <a:rPr lang="en-US" dirty="0" smtClean="0"/>
              <a:t>Create Layer From</a:t>
            </a:r>
            <a:br>
              <a:rPr lang="en-US" dirty="0" smtClean="0"/>
            </a:br>
            <a:r>
              <a:rPr lang="en-US" b="1" u="sng" dirty="0" smtClean="0"/>
              <a:t>Selected Features</a:t>
            </a:r>
          </a:p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9" y="1752600"/>
            <a:ext cx="4481793" cy="3419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Elbow Connector 4"/>
          <p:cNvCxnSpPr/>
          <p:nvPr/>
        </p:nvCxnSpPr>
        <p:spPr>
          <a:xfrm rot="10800000" flipV="1">
            <a:off x="6431895" y="4800601"/>
            <a:ext cx="2362200" cy="990600"/>
          </a:xfrm>
          <a:prstGeom prst="bentConnector3">
            <a:avLst>
              <a:gd name="adj1" fmla="val -8823"/>
            </a:avLst>
          </a:prstGeom>
          <a:ln w="381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0" y="5486399"/>
            <a:ext cx="1981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Visualize your feature extraction</a:t>
            </a:r>
            <a:endParaRPr lang="en-US" dirty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237255"/>
            <a:ext cx="2914650" cy="1895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3" name="Straight Arrow Connector 12"/>
          <p:cNvCxnSpPr>
            <a:endCxn id="11" idx="1"/>
          </p:cNvCxnSpPr>
          <p:nvPr/>
        </p:nvCxnSpPr>
        <p:spPr>
          <a:xfrm>
            <a:off x="3810000" y="5809565"/>
            <a:ext cx="762000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463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in ArcMap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Buffer Tool</a:t>
            </a:r>
          </a:p>
          <a:p>
            <a:pPr lvl="1"/>
            <a:r>
              <a:rPr lang="en-US" dirty="0" smtClean="0"/>
              <a:t>Create 5 mi Buffer</a:t>
            </a:r>
          </a:p>
          <a:p>
            <a:pPr lvl="2"/>
            <a:r>
              <a:rPr lang="en-US" b="1" u="sng" dirty="0" smtClean="0"/>
              <a:t>Schools</a:t>
            </a:r>
          </a:p>
          <a:p>
            <a:pPr lvl="2"/>
            <a:r>
              <a:rPr lang="en-US" b="1" u="sng" dirty="0" smtClean="0"/>
              <a:t>Impervious Surfaces</a:t>
            </a:r>
          </a:p>
          <a:p>
            <a:endParaRPr lang="en-US" dirty="0"/>
          </a:p>
        </p:txBody>
      </p:sp>
      <p:cxnSp>
        <p:nvCxnSpPr>
          <p:cNvPr id="5" name="Elbow Connector 4"/>
          <p:cNvCxnSpPr/>
          <p:nvPr/>
        </p:nvCxnSpPr>
        <p:spPr>
          <a:xfrm>
            <a:off x="6580096" y="2209799"/>
            <a:ext cx="1268504" cy="762001"/>
          </a:xfrm>
          <a:prstGeom prst="bentConnector3">
            <a:avLst>
              <a:gd name="adj1" fmla="val 100177"/>
            </a:avLst>
          </a:prstGeom>
          <a:ln w="3810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469" y="1790698"/>
            <a:ext cx="2270627" cy="30099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090051"/>
            <a:ext cx="2133600" cy="2085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51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in ArcMap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Tools have Descriptions!</a:t>
            </a:r>
          </a:p>
          <a:p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74794"/>
            <a:ext cx="2047875" cy="1181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256865"/>
            <a:ext cx="5698242" cy="35757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27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in ArcMap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Input: Schools</a:t>
            </a:r>
          </a:p>
          <a:p>
            <a:r>
              <a:rPr lang="en-US" dirty="0" smtClean="0"/>
              <a:t>Unit: 5 </a:t>
            </a:r>
            <a:r>
              <a:rPr lang="en-US" dirty="0" err="1" smtClean="0"/>
              <a:t>Mi</a:t>
            </a:r>
            <a:endParaRPr lang="en-US" dirty="0"/>
          </a:p>
        </p:txBody>
      </p:sp>
      <p:cxnSp>
        <p:nvCxnSpPr>
          <p:cNvPr id="5" name="Elbow Connector 4"/>
          <p:cNvCxnSpPr/>
          <p:nvPr/>
        </p:nvCxnSpPr>
        <p:spPr>
          <a:xfrm>
            <a:off x="6580096" y="2209799"/>
            <a:ext cx="1268504" cy="762001"/>
          </a:xfrm>
          <a:prstGeom prst="bentConnector3">
            <a:avLst>
              <a:gd name="adj1" fmla="val 100177"/>
            </a:avLst>
          </a:prstGeom>
          <a:ln w="3810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828800"/>
            <a:ext cx="4624307" cy="3248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23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this!?!?!?....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364280" cy="449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46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 Again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Play with the parameters for the buffer tool</a:t>
            </a:r>
          </a:p>
          <a:p>
            <a:r>
              <a:rPr lang="en-US" dirty="0" smtClean="0"/>
              <a:t>See what works for you!</a:t>
            </a:r>
          </a:p>
          <a:p>
            <a:pPr lvl="1"/>
            <a:r>
              <a:rPr lang="en-US" dirty="0" smtClean="0"/>
              <a:t>AKA, you’re the analyst…so analyze and problem solve!</a:t>
            </a:r>
          </a:p>
          <a:p>
            <a:pPr lvl="1"/>
            <a:r>
              <a:rPr lang="en-US" dirty="0" smtClean="0"/>
              <a:t>You can’t break the data so no worries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(That’s a white lie but it’s really hard to break the data)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1168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yours look?</a:t>
            </a:r>
            <a:endParaRPr lang="en-US" dirty="0"/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51476"/>
            <a:ext cx="8229600" cy="44234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64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to Make </a:t>
            </a:r>
            <a:r>
              <a:rPr lang="en-US" dirty="0"/>
              <a:t>S</a:t>
            </a:r>
            <a:r>
              <a:rPr lang="en-US" dirty="0" smtClean="0"/>
              <a:t>ense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Tool: Intersect</a:t>
            </a:r>
          </a:p>
          <a:p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752600"/>
            <a:ext cx="2419350" cy="1724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982" y="3733800"/>
            <a:ext cx="4323936" cy="3028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7" name="Elbow Connector 6"/>
          <p:cNvCxnSpPr/>
          <p:nvPr/>
        </p:nvCxnSpPr>
        <p:spPr>
          <a:xfrm rot="16200000" flipH="1">
            <a:off x="6019800" y="2667000"/>
            <a:ext cx="1219200" cy="762000"/>
          </a:xfrm>
          <a:prstGeom prst="bentConnector3">
            <a:avLst>
              <a:gd name="adj1" fmla="val -735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879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It Look Good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to see your Layers</a:t>
            </a:r>
          </a:p>
          <a:p>
            <a:pPr lvl="1"/>
            <a:r>
              <a:rPr lang="en-US" dirty="0" smtClean="0"/>
              <a:t>Select it to Affect it!</a:t>
            </a:r>
          </a:p>
          <a:p>
            <a:pPr lvl="1"/>
            <a:r>
              <a:rPr lang="en-US" dirty="0" err="1" smtClean="0"/>
              <a:t>Symbology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0201"/>
            <a:ext cx="3371850" cy="396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915584"/>
            <a:ext cx="5534025" cy="285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Elbow Connector 4"/>
          <p:cNvCxnSpPr/>
          <p:nvPr/>
        </p:nvCxnSpPr>
        <p:spPr>
          <a:xfrm rot="10800000" flipV="1">
            <a:off x="2667000" y="4953000"/>
            <a:ext cx="2133600" cy="838200"/>
          </a:xfrm>
          <a:prstGeom prst="bentConnector3">
            <a:avLst>
              <a:gd name="adj1" fmla="val 10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195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It Look Good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Pick a Symbol that works for you!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62200"/>
            <a:ext cx="373380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62200"/>
            <a:ext cx="4267200" cy="4019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68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Intent of the Map</a:t>
            </a:r>
          </a:p>
          <a:p>
            <a:r>
              <a:rPr lang="en-US" dirty="0" smtClean="0"/>
              <a:t>Audience</a:t>
            </a:r>
          </a:p>
          <a:p>
            <a:r>
              <a:rPr lang="en-US" dirty="0" smtClean="0"/>
              <a:t>Theme </a:t>
            </a:r>
          </a:p>
          <a:p>
            <a:r>
              <a:rPr lang="en-US" dirty="0"/>
              <a:t>I</a:t>
            </a:r>
            <a:r>
              <a:rPr lang="en-US" dirty="0" smtClean="0"/>
              <a:t>ntended Message</a:t>
            </a:r>
          </a:p>
          <a:p>
            <a:r>
              <a:rPr lang="en-US" dirty="0" smtClean="0"/>
              <a:t>What makes your map complete?</a:t>
            </a:r>
          </a:p>
          <a:p>
            <a:pPr lvl="1"/>
            <a:r>
              <a:rPr lang="en-US" dirty="0" smtClean="0"/>
              <a:t>Project</a:t>
            </a:r>
          </a:p>
          <a:p>
            <a:pPr lvl="1"/>
            <a:r>
              <a:rPr lang="en-US" dirty="0" smtClean="0"/>
              <a:t>Stand-alone</a:t>
            </a:r>
          </a:p>
          <a:p>
            <a:r>
              <a:rPr lang="en-US" dirty="0" smtClean="0"/>
              <a:t>User Decision</a:t>
            </a:r>
          </a:p>
        </p:txBody>
      </p:sp>
    </p:spTree>
    <p:extLst>
      <p:ext uri="{BB962C8B-B14F-4D97-AF65-F5344CB8AC3E}">
        <p14:creationId xmlns:p14="http://schemas.microsoft.com/office/powerpoint/2010/main" val="3360800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It Look Good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a closer look! (Zoom)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62199"/>
            <a:ext cx="4038600" cy="4086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00200"/>
            <a:ext cx="1143000" cy="59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362197"/>
            <a:ext cx="3873744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3276600" y="2362199"/>
            <a:ext cx="1676400" cy="11430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276600" y="3810000"/>
            <a:ext cx="1676400" cy="26384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274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It Look Good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your roads  back in to provide context</a:t>
            </a:r>
          </a:p>
          <a:p>
            <a:r>
              <a:rPr lang="en-US" dirty="0" smtClean="0"/>
              <a:t>Identify or Select for information</a:t>
            </a:r>
          </a:p>
          <a:p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53" y="2819400"/>
            <a:ext cx="5210139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286000"/>
            <a:ext cx="1805164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609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is Everything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Layout View (Bottom Left)</a:t>
            </a:r>
          </a:p>
          <a:p>
            <a:r>
              <a:rPr lang="en-US" dirty="0" smtClean="0"/>
              <a:t>Insert a legend into your map</a:t>
            </a:r>
          </a:p>
          <a:p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33702"/>
            <a:ext cx="2225488" cy="65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743200"/>
            <a:ext cx="2828925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743200"/>
            <a:ext cx="3667125" cy="2777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752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is Everything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Maps Need the following:</a:t>
            </a:r>
          </a:p>
          <a:p>
            <a:pPr lvl="1"/>
            <a:r>
              <a:rPr lang="en-US" dirty="0" smtClean="0"/>
              <a:t>Title</a:t>
            </a:r>
          </a:p>
          <a:p>
            <a:pPr lvl="1"/>
            <a:r>
              <a:rPr lang="en-US" dirty="0" smtClean="0"/>
              <a:t>Legend</a:t>
            </a:r>
          </a:p>
          <a:p>
            <a:pPr lvl="1"/>
            <a:r>
              <a:rPr lang="en-US" dirty="0" smtClean="0"/>
              <a:t>North Arrow</a:t>
            </a:r>
          </a:p>
          <a:p>
            <a:pPr lvl="1"/>
            <a:r>
              <a:rPr lang="en-US" dirty="0" smtClean="0"/>
              <a:t>Scale</a:t>
            </a:r>
          </a:p>
          <a:p>
            <a:pPr lvl="1"/>
            <a:r>
              <a:rPr lang="en-US" dirty="0" smtClean="0"/>
              <a:t>Author</a:t>
            </a:r>
          </a:p>
          <a:p>
            <a:pPr lvl="1"/>
            <a:r>
              <a:rPr lang="en-US" dirty="0" smtClean="0"/>
              <a:t>Date</a:t>
            </a:r>
          </a:p>
          <a:p>
            <a:pPr lvl="1"/>
            <a:r>
              <a:rPr lang="en-US" dirty="0" smtClean="0"/>
              <a:t>Datum (Don’t worry about it for now)</a:t>
            </a:r>
          </a:p>
          <a:p>
            <a:pPr lvl="1"/>
            <a:r>
              <a:rPr lang="en-US" dirty="0" smtClean="0"/>
              <a:t>Source Data/Link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60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Everything Comes </a:t>
            </a:r>
            <a:r>
              <a:rPr lang="en-US" dirty="0"/>
              <a:t>T</a:t>
            </a:r>
            <a:r>
              <a:rPr lang="en-US" dirty="0" smtClean="0"/>
              <a:t>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36427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306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want?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got the building blocks, go and expand on this project or make your own!</a:t>
            </a:r>
          </a:p>
          <a:p>
            <a:r>
              <a:rPr lang="en-US" dirty="0" smtClean="0"/>
              <a:t>Some things to think about:</a:t>
            </a:r>
          </a:p>
          <a:p>
            <a:pPr lvl="1"/>
            <a:r>
              <a:rPr lang="en-US" dirty="0" smtClean="0"/>
              <a:t>Time management</a:t>
            </a:r>
          </a:p>
          <a:p>
            <a:pPr lvl="2"/>
            <a:r>
              <a:rPr lang="en-US" dirty="0" smtClean="0"/>
              <a:t>Will I be able to make what I want in the given amount of time?</a:t>
            </a:r>
          </a:p>
          <a:p>
            <a:pPr lvl="1"/>
            <a:r>
              <a:rPr lang="en-US" dirty="0" smtClean="0"/>
              <a:t>Clarity</a:t>
            </a:r>
          </a:p>
          <a:p>
            <a:pPr lvl="2"/>
            <a:r>
              <a:rPr lang="en-US" dirty="0" smtClean="0"/>
              <a:t>Can’t use a map if you can’t read it. Avoid too much and too little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61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86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Helpful 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EPA </a:t>
            </a:r>
            <a:r>
              <a:rPr lang="en-US" sz="1200" dirty="0" smtClean="0"/>
              <a:t>(</a:t>
            </a:r>
            <a:r>
              <a:rPr lang="en-US" sz="1200" dirty="0">
                <a:hlinkClick r:id="rId2"/>
              </a:rPr>
              <a:t>https://</a:t>
            </a:r>
            <a:r>
              <a:rPr lang="en-US" sz="1200" dirty="0" smtClean="0">
                <a:hlinkClick r:id="rId2"/>
              </a:rPr>
              <a:t>edg.epa.gov/metadata/catalog/main/home.page</a:t>
            </a:r>
            <a:r>
              <a:rPr lang="en-US" sz="1200" dirty="0" smtClean="0"/>
              <a:t>)</a:t>
            </a:r>
          </a:p>
          <a:p>
            <a:pPr lvl="1"/>
            <a:r>
              <a:rPr lang="en-US" sz="2000" dirty="0" smtClean="0"/>
              <a:t>EPA Walkability Index</a:t>
            </a:r>
          </a:p>
          <a:p>
            <a:pPr lvl="2"/>
            <a:r>
              <a:rPr lang="en-US" sz="1200" dirty="0">
                <a:hlinkClick r:id="rId3"/>
              </a:rPr>
              <a:t>https://edg.epa.gov/metadata/catalog/search/resource/details.page?uuid=%</a:t>
            </a:r>
            <a:r>
              <a:rPr lang="en-US" sz="1200" dirty="0" smtClean="0">
                <a:hlinkClick r:id="rId3"/>
              </a:rPr>
              <a:t>7B251AFDD9-23A7-4068-9B27-A3048A7E6012%7D</a:t>
            </a:r>
            <a:endParaRPr lang="en-US" sz="1200" dirty="0" smtClean="0"/>
          </a:p>
          <a:p>
            <a:r>
              <a:rPr lang="en-US" dirty="0" smtClean="0"/>
              <a:t>NatureServe</a:t>
            </a:r>
            <a:r>
              <a:rPr lang="en-US" sz="2000" dirty="0" smtClean="0"/>
              <a:t> (</a:t>
            </a:r>
            <a:r>
              <a:rPr lang="en-US" sz="1200" dirty="0">
                <a:hlinkClick r:id="rId4"/>
              </a:rPr>
              <a:t>http://geohub-natureserve.opendata.arcgis.com</a:t>
            </a:r>
            <a:r>
              <a:rPr lang="en-US" sz="1200" dirty="0" smtClean="0">
                <a:hlinkClick r:id="rId4"/>
              </a:rPr>
              <a:t>/</a:t>
            </a:r>
            <a:r>
              <a:rPr lang="en-US" sz="1200" dirty="0" smtClean="0"/>
              <a:t>)</a:t>
            </a:r>
          </a:p>
          <a:p>
            <a:pPr lvl="1"/>
            <a:r>
              <a:rPr lang="en-US" sz="1600" dirty="0" smtClean="0"/>
              <a:t>Species Distribution</a:t>
            </a:r>
          </a:p>
          <a:p>
            <a:pPr lvl="2"/>
            <a:r>
              <a:rPr lang="en-US" sz="1200" dirty="0">
                <a:hlinkClick r:id="rId5"/>
              </a:rPr>
              <a:t>http://</a:t>
            </a:r>
            <a:r>
              <a:rPr lang="en-US" sz="1200" dirty="0" smtClean="0">
                <a:hlinkClick r:id="rId5"/>
              </a:rPr>
              <a:t>geohub-natureserve.opendata.arcgis.com/datasets/richness-of-imperiled-species-in-the-united-states</a:t>
            </a:r>
            <a:endParaRPr lang="en-US" sz="1200" dirty="0"/>
          </a:p>
          <a:p>
            <a:r>
              <a:rPr lang="en-US" dirty="0" smtClean="0"/>
              <a:t>NGA – Arctic </a:t>
            </a:r>
            <a:r>
              <a:rPr lang="en-US" sz="1200" dirty="0" smtClean="0"/>
              <a:t>(</a:t>
            </a:r>
            <a:r>
              <a:rPr lang="en-US" sz="1200" dirty="0">
                <a:hlinkClick r:id="rId6"/>
              </a:rPr>
              <a:t>https://arctic-nga.opendata.arcgis.com</a:t>
            </a:r>
            <a:r>
              <a:rPr lang="en-US" sz="1200" dirty="0" smtClean="0">
                <a:hlinkClick r:id="rId6"/>
              </a:rPr>
              <a:t>/</a:t>
            </a:r>
            <a:r>
              <a:rPr lang="en-US" sz="1200" dirty="0" smtClean="0"/>
              <a:t>)</a:t>
            </a:r>
          </a:p>
          <a:p>
            <a:pPr lvl="1"/>
            <a:endParaRPr lang="en-US" sz="800" dirty="0" smtClean="0"/>
          </a:p>
          <a:p>
            <a:pPr lvl="1"/>
            <a:r>
              <a:rPr lang="en-US" sz="1600" dirty="0" smtClean="0"/>
              <a:t>Arctic sea Routes </a:t>
            </a:r>
          </a:p>
          <a:p>
            <a:pPr lvl="2"/>
            <a:r>
              <a:rPr lang="en-US" sz="1200" dirty="0" smtClean="0">
                <a:hlinkClick r:id="rId7"/>
              </a:rPr>
              <a:t>https</a:t>
            </a:r>
            <a:r>
              <a:rPr lang="en-US" sz="1200" dirty="0">
                <a:hlinkClick r:id="rId7"/>
              </a:rPr>
              <a:t>://</a:t>
            </a:r>
            <a:r>
              <a:rPr lang="en-US" sz="1200" dirty="0" smtClean="0">
                <a:hlinkClick r:id="rId7"/>
              </a:rPr>
              <a:t>arctic-nga.opendata.arcgis.com/datasets/arctic-sea-routes</a:t>
            </a:r>
            <a:endParaRPr lang="en-US" sz="1200" dirty="0"/>
          </a:p>
          <a:p>
            <a:r>
              <a:rPr lang="en-US" dirty="0" smtClean="0"/>
              <a:t>Government Data </a:t>
            </a:r>
            <a:r>
              <a:rPr lang="en-US" sz="1200" dirty="0" smtClean="0"/>
              <a:t>(</a:t>
            </a:r>
            <a:r>
              <a:rPr lang="en-US" sz="1200" dirty="0">
                <a:hlinkClick r:id="rId8"/>
              </a:rPr>
              <a:t>https://www.data.gov</a:t>
            </a:r>
            <a:r>
              <a:rPr lang="en-US" sz="1200" dirty="0" smtClean="0">
                <a:hlinkClick r:id="rId8"/>
              </a:rPr>
              <a:t>/</a:t>
            </a:r>
            <a:r>
              <a:rPr lang="en-US" sz="1200" dirty="0" smtClean="0"/>
              <a:t>)</a:t>
            </a:r>
          </a:p>
          <a:p>
            <a:pPr lvl="1"/>
            <a:r>
              <a:rPr lang="en-US" sz="1600" dirty="0"/>
              <a:t>Virginia Atlantic Coast Recreational </a:t>
            </a:r>
            <a:r>
              <a:rPr lang="en-US" sz="1600" dirty="0" smtClean="0"/>
              <a:t>Use</a:t>
            </a:r>
          </a:p>
          <a:p>
            <a:pPr lvl="2"/>
            <a:r>
              <a:rPr lang="en-US" sz="1200" dirty="0">
                <a:hlinkClick r:id="rId9"/>
              </a:rPr>
              <a:t>https://</a:t>
            </a:r>
            <a:r>
              <a:rPr lang="en-US" sz="1200" dirty="0" smtClean="0">
                <a:hlinkClick r:id="rId9"/>
              </a:rPr>
              <a:t>catalog.data.gov/dataset/virginia-atlantic-coast-recreational-use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1687108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Stand-alone map </a:t>
            </a:r>
          </a:p>
          <a:p>
            <a:r>
              <a:rPr lang="en-US" dirty="0" smtClean="0"/>
              <a:t>Uses Impervious </a:t>
            </a:r>
            <a:r>
              <a:rPr lang="en-US" dirty="0"/>
              <a:t>S</a:t>
            </a:r>
            <a:r>
              <a:rPr lang="en-US" dirty="0" smtClean="0"/>
              <a:t>urfaces </a:t>
            </a:r>
            <a:r>
              <a:rPr lang="en-US" dirty="0"/>
              <a:t>D</a:t>
            </a:r>
            <a:r>
              <a:rPr lang="en-US" dirty="0" smtClean="0"/>
              <a:t>ata </a:t>
            </a:r>
            <a:r>
              <a:rPr lang="en-US" dirty="0"/>
              <a:t>F</a:t>
            </a:r>
            <a:r>
              <a:rPr lang="en-US" dirty="0" smtClean="0"/>
              <a:t>rom Fairfax County Open Data Portal</a:t>
            </a:r>
          </a:p>
          <a:p>
            <a:r>
              <a:rPr lang="en-US" dirty="0" smtClean="0"/>
              <a:t>Helping establish an after-school program for </a:t>
            </a:r>
            <a:r>
              <a:rPr lang="en-US" dirty="0" err="1" smtClean="0"/>
              <a:t>fairfax</a:t>
            </a:r>
            <a:r>
              <a:rPr lang="en-US" dirty="0" smtClean="0"/>
              <a:t> county</a:t>
            </a:r>
          </a:p>
          <a:p>
            <a:pPr lvl="1"/>
            <a:r>
              <a:rPr lang="en-US" dirty="0" smtClean="0"/>
              <a:t>To be placed on their website</a:t>
            </a:r>
          </a:p>
          <a:p>
            <a:pPr lvl="1"/>
            <a:r>
              <a:rPr lang="en-US" dirty="0" smtClean="0"/>
              <a:t>Location must be within 5 miles, closer the better</a:t>
            </a:r>
          </a:p>
          <a:p>
            <a:pPr lvl="1"/>
            <a:r>
              <a:rPr lang="en-US" dirty="0" smtClean="0"/>
              <a:t>Elementary, Middle, &amp; High School programs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44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Fairfax County Open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planning, </a:t>
            </a:r>
            <a:r>
              <a:rPr lang="en-US" dirty="0"/>
              <a:t>y</a:t>
            </a:r>
            <a:r>
              <a:rPr lang="en-US" dirty="0" smtClean="0"/>
              <a:t>ou need data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06" y="2667000"/>
            <a:ext cx="8486775" cy="2724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106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 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data can be found if you google the local governments open data portal</a:t>
            </a:r>
          </a:p>
          <a:p>
            <a:pPr lvl="1"/>
            <a:r>
              <a:rPr lang="en-US" dirty="0" smtClean="0"/>
              <a:t>Example: Fairfax, Arlington, DC, etc.</a:t>
            </a:r>
          </a:p>
          <a:p>
            <a:r>
              <a:rPr lang="en-US" dirty="0" smtClean="0"/>
              <a:t>You can also request data access if you have a relevant project. </a:t>
            </a:r>
          </a:p>
          <a:p>
            <a:pPr lvl="1"/>
            <a:r>
              <a:rPr lang="en-US" dirty="0" smtClean="0"/>
              <a:t>Usually more lenient towards students</a:t>
            </a:r>
          </a:p>
          <a:p>
            <a:pPr lvl="2"/>
            <a:r>
              <a:rPr lang="en-US" dirty="0" smtClean="0"/>
              <a:t>EX: Beekeeper hive locations (</a:t>
            </a:r>
            <a:r>
              <a:rPr lang="en-US" dirty="0">
                <a:hlinkClick r:id="rId2"/>
              </a:rPr>
              <a:t>https://beecheck.org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)</a:t>
            </a:r>
          </a:p>
          <a:p>
            <a:r>
              <a:rPr lang="en-US" b="1" u="sng" dirty="0" smtClean="0">
                <a:solidFill>
                  <a:srgbClr val="FF0000"/>
                </a:solidFill>
              </a:rPr>
              <a:t>DO NOT ABUSE DATA ACCESS!</a:t>
            </a:r>
          </a:p>
        </p:txBody>
      </p:sp>
    </p:spTree>
    <p:extLst>
      <p:ext uri="{BB962C8B-B14F-4D97-AF65-F5344CB8AC3E}">
        <p14:creationId xmlns:p14="http://schemas.microsoft.com/office/powerpoint/2010/main" val="690047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8" r="17958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64377"/>
            <a:ext cx="7924800" cy="1091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48118" y="6096000"/>
            <a:ext cx="5719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https://www.fairfaxcounty.gov/maps/open-geospatial-data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913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Files Needed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639094"/>
            <a:ext cx="6743700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5672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it looks like in ArcMap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51476"/>
            <a:ext cx="8229600" cy="44234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785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594</Words>
  <Application>Microsoft Office PowerPoint</Application>
  <PresentationFormat>On-screen Show (4:3)</PresentationFormat>
  <Paragraphs>135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ArcGIS CrashCourse</vt:lpstr>
      <vt:lpstr>Easy Steps To Follow</vt:lpstr>
      <vt:lpstr>Planning</vt:lpstr>
      <vt:lpstr>Today’s Map</vt:lpstr>
      <vt:lpstr>Fairfax County Open Data</vt:lpstr>
      <vt:lpstr>Side Note</vt:lpstr>
      <vt:lpstr>PowerPoint Presentation</vt:lpstr>
      <vt:lpstr>Files Needed</vt:lpstr>
      <vt:lpstr>What it looks like in ArcMap</vt:lpstr>
      <vt:lpstr>What it looks like in ArcMap</vt:lpstr>
      <vt:lpstr>What it looks like in ArcMap</vt:lpstr>
      <vt:lpstr>Ugliness in ArcMap</vt:lpstr>
      <vt:lpstr>Attribute Tables Are Friends</vt:lpstr>
      <vt:lpstr>Attribute Tables Are Friends</vt:lpstr>
      <vt:lpstr>Attribute Tables Are Friends</vt:lpstr>
      <vt:lpstr>Attribute Tables Are Friends</vt:lpstr>
      <vt:lpstr>Attribute Tables Are Friends</vt:lpstr>
      <vt:lpstr>What it looks like in ArcMap</vt:lpstr>
      <vt:lpstr>We’re done, have a nice day…</vt:lpstr>
      <vt:lpstr>What it looks like in ArcMap</vt:lpstr>
      <vt:lpstr>Analysis in ArcMap</vt:lpstr>
      <vt:lpstr>Analysis in ArcMap</vt:lpstr>
      <vt:lpstr>Analysis in ArcMap</vt:lpstr>
      <vt:lpstr>What is this!?!?!?....</vt:lpstr>
      <vt:lpstr>Try Again</vt:lpstr>
      <vt:lpstr>How did yours look?</vt:lpstr>
      <vt:lpstr>Time to Make Sense</vt:lpstr>
      <vt:lpstr>Make It Look Good</vt:lpstr>
      <vt:lpstr>Make It Look Good</vt:lpstr>
      <vt:lpstr>Make It Look Good</vt:lpstr>
      <vt:lpstr>Make It Look Good</vt:lpstr>
      <vt:lpstr>Context is Everything</vt:lpstr>
      <vt:lpstr>Context is Everything</vt:lpstr>
      <vt:lpstr>Everything Comes Together</vt:lpstr>
      <vt:lpstr>What do you want?</vt:lpstr>
      <vt:lpstr>Questions?</vt:lpstr>
      <vt:lpstr>Helpful Links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ArcGIS CrashCourse</dc:title>
  <dc:creator>DJ</dc:creator>
  <cp:lastModifiedBy>DJ</cp:lastModifiedBy>
  <cp:revision>24</cp:revision>
  <dcterms:created xsi:type="dcterms:W3CDTF">2020-02-16T12:51:40Z</dcterms:created>
  <dcterms:modified xsi:type="dcterms:W3CDTF">2020-02-18T05:21:34Z</dcterms:modified>
</cp:coreProperties>
</file>